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1" autoAdjust="0"/>
    <p:restoredTop sz="94676" autoAdjust="0"/>
  </p:normalViewPr>
  <p:slideViewPr>
    <p:cSldViewPr>
      <p:cViewPr varScale="1">
        <p:scale>
          <a:sx n="71" d="100"/>
          <a:sy n="71" d="100"/>
        </p:scale>
        <p:origin x="-150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4902-FB72-43D2-BB8B-2ADDE713DCDD}" type="datetimeFigureOut">
              <a:rPr lang="ru-RU" smtClean="0"/>
              <a:pPr/>
              <a:t>21.07.2022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EF53-D488-474F-9544-7CAF0BFE05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4902-FB72-43D2-BB8B-2ADDE713DCDD}" type="datetimeFigureOut">
              <a:rPr lang="ru-RU" smtClean="0"/>
              <a:pPr/>
              <a:t>21.07.2022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EF53-D488-474F-9544-7CAF0BFE05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4902-FB72-43D2-BB8B-2ADDE713DCDD}" type="datetimeFigureOut">
              <a:rPr lang="ru-RU" smtClean="0"/>
              <a:pPr/>
              <a:t>21.07.2022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EF53-D488-474F-9544-7CAF0BFE05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4902-FB72-43D2-BB8B-2ADDE713DCDD}" type="datetimeFigureOut">
              <a:rPr lang="ru-RU" smtClean="0"/>
              <a:pPr/>
              <a:t>21.07.2022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EF53-D488-474F-9544-7CAF0BFE05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4902-FB72-43D2-BB8B-2ADDE713DCDD}" type="datetimeFigureOut">
              <a:rPr lang="ru-RU" smtClean="0"/>
              <a:pPr/>
              <a:t>21.07.2022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EF53-D488-474F-9544-7CAF0BFE05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4902-FB72-43D2-BB8B-2ADDE713DCDD}" type="datetimeFigureOut">
              <a:rPr lang="ru-RU" smtClean="0"/>
              <a:pPr/>
              <a:t>21.07.2022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EF53-D488-474F-9544-7CAF0BFE05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4902-FB72-43D2-BB8B-2ADDE713DCDD}" type="datetimeFigureOut">
              <a:rPr lang="ru-RU" smtClean="0"/>
              <a:pPr/>
              <a:t>21.07.2022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EF53-D488-474F-9544-7CAF0BFE05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4902-FB72-43D2-BB8B-2ADDE713DCDD}" type="datetimeFigureOut">
              <a:rPr lang="ru-RU" smtClean="0"/>
              <a:pPr/>
              <a:t>21.07.2022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EF53-D488-474F-9544-7CAF0BFE05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4902-FB72-43D2-BB8B-2ADDE713DCDD}" type="datetimeFigureOut">
              <a:rPr lang="ru-RU" smtClean="0"/>
              <a:pPr/>
              <a:t>21.07.2022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EF53-D488-474F-9544-7CAF0BFE05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4902-FB72-43D2-BB8B-2ADDE713DCDD}" type="datetimeFigureOut">
              <a:rPr lang="ru-RU" smtClean="0"/>
              <a:pPr/>
              <a:t>21.07.2022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EF53-D488-474F-9544-7CAF0BFE05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4902-FB72-43D2-BB8B-2ADDE713DCDD}" type="datetimeFigureOut">
              <a:rPr lang="ru-RU" smtClean="0"/>
              <a:pPr/>
              <a:t>21.07.2022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EF53-D488-474F-9544-7CAF0BFE05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A274902-FB72-43D2-BB8B-2ADDE713DCDD}" type="datetimeFigureOut">
              <a:rPr lang="ru-RU" smtClean="0"/>
              <a:pPr/>
              <a:t>21.07.2022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7EF53-D488-474F-9544-7CAF0BFE058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79912" y="6347686"/>
            <a:ext cx="1944216" cy="477455"/>
          </a:xfrm>
        </p:spPr>
        <p:txBody>
          <a:bodyPr>
            <a:normAutofit/>
          </a:bodyPr>
          <a:lstStyle/>
          <a:p>
            <a:pPr algn="ctr"/>
            <a:r>
              <a:rPr lang="ru-RU" sz="1000" b="1" dirty="0" smtClean="0"/>
              <a:t>Усть-Илимск </a:t>
            </a:r>
            <a:r>
              <a:rPr lang="en-US" sz="1000" b="1" dirty="0" smtClean="0"/>
              <a:t>2022</a:t>
            </a:r>
            <a:r>
              <a:rPr lang="ru-RU" sz="1000" b="1" dirty="0" smtClean="0"/>
              <a:t>г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357298"/>
            <a:ext cx="8064896" cy="3096344"/>
          </a:xfrm>
        </p:spPr>
        <p:txBody>
          <a:bodyPr/>
          <a:lstStyle/>
          <a:p>
            <a:pPr marL="182880" indent="0">
              <a:buNone/>
            </a:pPr>
            <a:r>
              <a:rPr lang="ru-RU" dirty="0" smtClean="0"/>
              <a:t>АКЦИОНЕРНОЕ </a:t>
            </a:r>
            <a:r>
              <a:rPr lang="ru-RU" dirty="0"/>
              <a:t>ОБЩЕСТВО </a:t>
            </a:r>
            <a:r>
              <a:rPr lang="ru-RU" sz="6600" dirty="0" smtClean="0"/>
              <a:t>«</a:t>
            </a:r>
            <a:r>
              <a:rPr lang="ru-RU" sz="6600" dirty="0"/>
              <a:t>КАТА»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43538" y="0"/>
            <a:ext cx="3500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</a:t>
            </a:r>
            <a:r>
              <a:rPr lang="ru-RU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en-US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 Company</a:t>
            </a:r>
            <a:endParaRPr lang="ru-RU" sz="2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4643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620688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3 цеха лесопиления с производственной мощностью 170 тыс. м3 пиломатериала в год.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582341"/>
            <a:ext cx="7920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Цех  лесопиления №1. </a:t>
            </a:r>
          </a:p>
          <a:p>
            <a:endParaRPr lang="ru-RU" dirty="0" smtClean="0"/>
          </a:p>
          <a:p>
            <a:r>
              <a:rPr lang="ru-RU" dirty="0" smtClean="0"/>
              <a:t>Основным оборудованием  линии лесопиления, определяющим качество и производительность  является:</a:t>
            </a:r>
          </a:p>
          <a:p>
            <a:r>
              <a:rPr lang="ru-RU" dirty="0" smtClean="0"/>
              <a:t> - окорочный станок  CAMBIO 70-66 (Швеция);</a:t>
            </a:r>
          </a:p>
          <a:p>
            <a:r>
              <a:rPr lang="ru-RU" dirty="0" smtClean="0"/>
              <a:t> - брусующий станок PGS-450(STORTI, Италия);</a:t>
            </a:r>
          </a:p>
          <a:p>
            <a:r>
              <a:rPr lang="ru-RU" dirty="0" smtClean="0"/>
              <a:t> - станок </a:t>
            </a:r>
            <a:r>
              <a:rPr lang="ru-RU" dirty="0" err="1" smtClean="0"/>
              <a:t>двухвальный</a:t>
            </a:r>
            <a:r>
              <a:rPr lang="ru-RU" dirty="0" smtClean="0"/>
              <a:t>, многопильный R-35(STORTI, Италия);</a:t>
            </a:r>
          </a:p>
          <a:p>
            <a:r>
              <a:rPr lang="ru-RU" dirty="0" smtClean="0"/>
              <a:t> - </a:t>
            </a:r>
            <a:r>
              <a:rPr lang="ru-RU" dirty="0" err="1" smtClean="0"/>
              <a:t>рубительная</a:t>
            </a:r>
            <a:r>
              <a:rPr lang="ru-RU" dirty="0" smtClean="0"/>
              <a:t> машина    барабанного типа "ФЕРРАЧИ  Л8Т2";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900604"/>
            <a:ext cx="1556378" cy="137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7026" y="3890665"/>
            <a:ext cx="1708990" cy="1430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3783" y="3929067"/>
            <a:ext cx="4031429" cy="2524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289512"/>
            <a:ext cx="2946226" cy="1419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007735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1013" y="404664"/>
            <a:ext cx="78488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Цех  лесопиления  №2</a:t>
            </a:r>
          </a:p>
          <a:p>
            <a:endParaRPr lang="ru-RU" dirty="0" smtClean="0"/>
          </a:p>
          <a:p>
            <a:r>
              <a:rPr lang="ru-RU" dirty="0" smtClean="0"/>
              <a:t>Цех  укомплектован  линиями подготовки и   распиловки  лафета состоящей из:</a:t>
            </a:r>
          </a:p>
          <a:p>
            <a:r>
              <a:rPr lang="ru-RU" dirty="0" smtClean="0"/>
              <a:t>- станка окорочного  2ОК 63-1;</a:t>
            </a:r>
          </a:p>
          <a:p>
            <a:r>
              <a:rPr lang="ru-RU" dirty="0" smtClean="0"/>
              <a:t>- круглопильного  4-х вального станка (</a:t>
            </a:r>
            <a:r>
              <a:rPr lang="ru-RU" dirty="0" err="1" smtClean="0"/>
              <a:t>МЭМ,Франция</a:t>
            </a:r>
            <a:r>
              <a:rPr lang="ru-RU" dirty="0" smtClean="0"/>
              <a:t>);</a:t>
            </a:r>
          </a:p>
          <a:p>
            <a:r>
              <a:rPr lang="ru-RU" dirty="0" smtClean="0"/>
              <a:t> -</a:t>
            </a:r>
            <a:r>
              <a:rPr lang="ru-RU" dirty="0" err="1" smtClean="0"/>
              <a:t>двухвального</a:t>
            </a:r>
            <a:r>
              <a:rPr lang="ru-RU" dirty="0" smtClean="0"/>
              <a:t>  многопильного  станка " MULTIBI 26/1" (STORTI, Италия);</a:t>
            </a:r>
          </a:p>
          <a:p>
            <a:r>
              <a:rPr lang="ru-RU" dirty="0" smtClean="0"/>
              <a:t>- кромкообрезной станок  РМ400 (STORTI, Италия);</a:t>
            </a:r>
          </a:p>
          <a:p>
            <a:r>
              <a:rPr lang="ru-RU" dirty="0" smtClean="0"/>
              <a:t>- </a:t>
            </a:r>
            <a:r>
              <a:rPr lang="ru-RU" dirty="0" err="1" smtClean="0"/>
              <a:t>двухвальный</a:t>
            </a:r>
            <a:r>
              <a:rPr lang="ru-RU" dirty="0" smtClean="0"/>
              <a:t> горизонтальный многопильный станок "MULTIBI R/16"( STORTI, Италия);</a:t>
            </a:r>
          </a:p>
          <a:p>
            <a:r>
              <a:rPr lang="ru-RU" dirty="0" smtClean="0"/>
              <a:t>- кромкообрезной станок Ц2Д7 (Россия).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00397"/>
            <a:ext cx="3960440" cy="2705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5" y="3900397"/>
            <a:ext cx="4032448" cy="2699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417529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97345"/>
            <a:ext cx="835292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Цех  лесопиления  №3</a:t>
            </a:r>
          </a:p>
          <a:p>
            <a:endParaRPr lang="ru-RU" dirty="0" smtClean="0"/>
          </a:p>
          <a:p>
            <a:r>
              <a:rPr lang="ru-RU" dirty="0" smtClean="0"/>
              <a:t>В состав оборудования цеха входят: </a:t>
            </a:r>
          </a:p>
          <a:p>
            <a:r>
              <a:rPr lang="ru-RU" dirty="0" smtClean="0"/>
              <a:t>- </a:t>
            </a:r>
            <a:r>
              <a:rPr lang="ru-RU" dirty="0" err="1" smtClean="0"/>
              <a:t>Раскряжевочно</a:t>
            </a:r>
            <a:r>
              <a:rPr lang="ru-RU" dirty="0" smtClean="0"/>
              <a:t>-сортировочная линия пиловочника ЛО-15А</a:t>
            </a:r>
          </a:p>
          <a:p>
            <a:r>
              <a:rPr lang="ru-RU" dirty="0" smtClean="0"/>
              <a:t>- </a:t>
            </a:r>
            <a:r>
              <a:rPr lang="ru-RU" dirty="0" err="1" smtClean="0"/>
              <a:t>Оцилиндровочный</a:t>
            </a:r>
            <a:r>
              <a:rPr lang="ru-RU" dirty="0" smtClean="0"/>
              <a:t> станок  BRUKS RR700-315VLT (Швеция);</a:t>
            </a:r>
          </a:p>
          <a:p>
            <a:r>
              <a:rPr lang="ru-RU" dirty="0" smtClean="0"/>
              <a:t>- Окорочный станок САМВIO 70-66 (Швеция);</a:t>
            </a:r>
          </a:p>
          <a:p>
            <a:r>
              <a:rPr lang="ru-RU" dirty="0" smtClean="0"/>
              <a:t>- Линия лесопиления </a:t>
            </a:r>
            <a:r>
              <a:rPr lang="ru-RU" dirty="0" err="1" smtClean="0"/>
              <a:t>AriVislanda</a:t>
            </a:r>
            <a:r>
              <a:rPr lang="ru-RU" dirty="0" smtClean="0"/>
              <a:t>(Швеция);</a:t>
            </a:r>
          </a:p>
          <a:p>
            <a:r>
              <a:rPr lang="ru-RU" dirty="0" smtClean="0"/>
              <a:t>- Фрезерно-брусующий станок SKR-600 (Швеция);</a:t>
            </a:r>
          </a:p>
          <a:p>
            <a:r>
              <a:rPr lang="ru-RU" dirty="0" smtClean="0"/>
              <a:t>- Станок кромкообрезной КS-122 (Швеция);</a:t>
            </a:r>
          </a:p>
          <a:p>
            <a:r>
              <a:rPr lang="ru-RU" dirty="0" smtClean="0"/>
              <a:t>- Фрезерно-брусующий станок ВKR-600(Швеция);</a:t>
            </a:r>
          </a:p>
          <a:p>
            <a:r>
              <a:rPr lang="ru-RU" dirty="0" smtClean="0"/>
              <a:t>- Многопильный  станок DS -70, (Швеция);</a:t>
            </a:r>
          </a:p>
          <a:p>
            <a:r>
              <a:rPr lang="ru-RU" dirty="0" smtClean="0"/>
              <a:t>- Станок кромкообрезной КТ-52, (Швеция);</a:t>
            </a:r>
          </a:p>
          <a:p>
            <a:r>
              <a:rPr lang="ru-RU" dirty="0" smtClean="0"/>
              <a:t>- </a:t>
            </a:r>
            <a:r>
              <a:rPr lang="ru-RU" dirty="0" err="1" smtClean="0"/>
              <a:t>Штабелеформируюшие</a:t>
            </a:r>
            <a:r>
              <a:rPr lang="ru-RU" dirty="0" smtClean="0"/>
              <a:t>  машины центральной и боковой доски.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955020"/>
            <a:ext cx="2736304" cy="238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955021"/>
            <a:ext cx="2972036" cy="238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55023"/>
            <a:ext cx="2880320" cy="2388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58878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60648"/>
            <a:ext cx="784887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Для сушки пиломатериалов имеются  сушильные камеры итальянского и китайского производства в количестве -22 единицы  ( объёмом загрузки -150 м3 )  с автономными  теплоносителями  от  собственных котельных, работающих  на  отходах  производства  лесопиления.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Работу цехов лесопиления обеспечивает технологический транспорт: погрузчики вилочные и фронтальные (</a:t>
            </a:r>
            <a:r>
              <a:rPr lang="ru-RU" dirty="0" err="1" smtClean="0"/>
              <a:t>Cat</a:t>
            </a:r>
            <a:r>
              <a:rPr lang="ru-RU" dirty="0" smtClean="0"/>
              <a:t>, </a:t>
            </a:r>
            <a:r>
              <a:rPr lang="ru-RU" dirty="0" err="1" smtClean="0"/>
              <a:t>Comatsu</a:t>
            </a:r>
            <a:r>
              <a:rPr lang="ru-RU" dirty="0" smtClean="0"/>
              <a:t>, </a:t>
            </a:r>
            <a:r>
              <a:rPr lang="ru-RU" dirty="0" err="1" smtClean="0"/>
              <a:t>Амкадор</a:t>
            </a:r>
            <a:r>
              <a:rPr lang="ru-RU" dirty="0" smtClean="0"/>
              <a:t>). 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3312368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0235" y="1504933"/>
            <a:ext cx="3384376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4500570"/>
            <a:ext cx="2928958" cy="202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4500570"/>
            <a:ext cx="2928958" cy="2025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39189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76672"/>
            <a:ext cx="7416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Цех строгания </a:t>
            </a:r>
            <a:r>
              <a:rPr lang="ru-RU" b="1" dirty="0" err="1" smtClean="0"/>
              <a:t>погонажа</a:t>
            </a:r>
            <a:r>
              <a:rPr lang="ru-RU" b="1" dirty="0" smtClean="0"/>
              <a:t> с годовым объемом  12 тыс. м3</a:t>
            </a:r>
          </a:p>
          <a:p>
            <a:endParaRPr lang="ru-RU" dirty="0" smtClean="0"/>
          </a:p>
          <a:p>
            <a:r>
              <a:rPr lang="ru-RU" dirty="0" smtClean="0"/>
              <a:t>          -  линия WACO (Швеция);</a:t>
            </a:r>
            <a:endParaRPr lang="ru-RU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994922"/>
            <a:ext cx="4411095" cy="270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G:\shara\Новая папка (3)\130620123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3786587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shara\Новая папка (3)\130620123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7249" y="1400002"/>
            <a:ext cx="3419167" cy="246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554143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8112" y="548680"/>
            <a:ext cx="7344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Линия производство </a:t>
            </a:r>
            <a:r>
              <a:rPr lang="ru-RU" b="1" dirty="0" err="1" smtClean="0"/>
              <a:t>Тарук</a:t>
            </a:r>
            <a:r>
              <a:rPr lang="ru-RU" b="1" dirty="0" smtClean="0"/>
              <a:t> с годовым объемом  17 тыс. м3</a:t>
            </a:r>
          </a:p>
          <a:p>
            <a:endParaRPr lang="ru-RU" dirty="0" smtClean="0"/>
          </a:p>
          <a:p>
            <a:r>
              <a:rPr lang="ru-RU" dirty="0" smtClean="0"/>
              <a:t>- линия KIKUKAWA (Япония);</a:t>
            </a:r>
            <a:endParaRPr lang="ru-RU" dirty="0"/>
          </a:p>
        </p:txBody>
      </p:sp>
      <p:pic>
        <p:nvPicPr>
          <p:cNvPr id="3074" name="Picture 2" descr="G:\shara\Новая папка (3)\130620123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489" y="1700808"/>
            <a:ext cx="3571486" cy="252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shara\Новая папка (3)\130620123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6580" y="4454047"/>
            <a:ext cx="3567879" cy="237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shara\Новая папка (3)\130620123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0520" y="1700809"/>
            <a:ext cx="3727140" cy="252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6826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8488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Погрузка готовой продукции производится на 2 собственных </a:t>
            </a:r>
            <a:r>
              <a:rPr lang="ru-RU" dirty="0" err="1" smtClean="0"/>
              <a:t>ж.д</a:t>
            </a:r>
            <a:r>
              <a:rPr lang="ru-RU" dirty="0" smtClean="0"/>
              <a:t>. тупиках.</a:t>
            </a:r>
          </a:p>
          <a:p>
            <a:endParaRPr lang="ru-RU" dirty="0" smtClean="0"/>
          </a:p>
          <a:p>
            <a:r>
              <a:rPr lang="ru-RU" dirty="0" smtClean="0"/>
              <a:t>		- Кран КБ 572, 3 единицы.</a:t>
            </a:r>
          </a:p>
          <a:p>
            <a:r>
              <a:rPr lang="ru-RU" dirty="0" smtClean="0"/>
              <a:t>		- Крановые установки, 2 единицы.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689" y="2708920"/>
            <a:ext cx="3592264" cy="3194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714620"/>
            <a:ext cx="3571899" cy="319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5766075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332656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Предприятие прошло сертификацию по системе </a:t>
            </a:r>
            <a:r>
              <a:rPr lang="en-US" b="1" dirty="0" smtClean="0"/>
              <a:t>PE</a:t>
            </a:r>
            <a:r>
              <a:rPr lang="ru-RU" b="1" dirty="0" smtClean="0"/>
              <a:t>FSC.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1580" y="700564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PEFC является крупнейшей в мире схемой лесной сертификации. Стандарты PEFC призваны трансформировать практики </a:t>
            </a:r>
            <a:r>
              <a:rPr lang="ru-RU" dirty="0" err="1"/>
              <a:t>лесоуправления</a:t>
            </a:r>
            <a:r>
              <a:rPr lang="ru-RU" dirty="0"/>
              <a:t> по всему миру для того, чтобы люди могли получать максимум экологических, социальных и экономических преимуществ от леса. 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2204864"/>
            <a:ext cx="3240360" cy="452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74976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214290"/>
            <a:ext cx="77048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Ак</a:t>
            </a:r>
            <a:r>
              <a:rPr lang="ru-RU" sz="2400" dirty="0" smtClean="0"/>
              <a:t>ционерное </a:t>
            </a:r>
            <a:r>
              <a:rPr lang="ru-RU" sz="2400" dirty="0" smtClean="0"/>
              <a:t>общество «КАТА» одно из крупнейших лесозаготовительных </a:t>
            </a:r>
          </a:p>
          <a:p>
            <a:r>
              <a:rPr lang="ru-RU" sz="2400" dirty="0" smtClean="0"/>
              <a:t>и лесоперерабатывающих  предприятий Иркутской области, основано в 1993г. </a:t>
            </a:r>
          </a:p>
          <a:p>
            <a:r>
              <a:rPr lang="ru-RU" sz="2400" dirty="0" smtClean="0"/>
              <a:t>Зарегистрировано по адресу  Российская Федерация, Иркутская область, Усть-Илимский район, р. п. Железнодорожный, </a:t>
            </a:r>
            <a:r>
              <a:rPr lang="ru-RU" sz="2400" dirty="0" err="1" smtClean="0"/>
              <a:t>Промплощадка</a:t>
            </a:r>
            <a:r>
              <a:rPr lang="ru-RU" sz="2400" dirty="0" smtClean="0"/>
              <a:t>;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3357562"/>
            <a:ext cx="3964761" cy="27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357562"/>
            <a:ext cx="4000528" cy="278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9809004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88640"/>
            <a:ext cx="78488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Основным направлением деятельности  </a:t>
            </a:r>
          </a:p>
          <a:p>
            <a:r>
              <a:rPr lang="ru-RU" sz="2400" dirty="0" smtClean="0"/>
              <a:t>АО </a:t>
            </a:r>
            <a:r>
              <a:rPr lang="ru-RU" sz="2400" dirty="0" smtClean="0"/>
              <a:t>«Ката» является заготовка леса, производство сортиментов, поставка сортиментов на деревообрабатывающие заводы, производство пиломатериалов, их сушка и сортировка, производство </a:t>
            </a:r>
            <a:r>
              <a:rPr lang="ru-RU" sz="2400" dirty="0" err="1" smtClean="0"/>
              <a:t>Тарук</a:t>
            </a:r>
            <a:r>
              <a:rPr lang="ru-RU" sz="2400" dirty="0" smtClean="0"/>
              <a:t> (специальный строганный брусок 30х40 на Японский рынок) и строганного </a:t>
            </a:r>
            <a:r>
              <a:rPr lang="ru-RU" sz="2400" dirty="0" err="1" smtClean="0"/>
              <a:t>поганажа</a:t>
            </a:r>
            <a:r>
              <a:rPr lang="ru-RU" sz="2400" dirty="0" smtClean="0"/>
              <a:t>. Погрузка готовой продукции </a:t>
            </a:r>
            <a:r>
              <a:rPr lang="ru-RU" sz="2400" dirty="0" err="1" smtClean="0"/>
              <a:t>ж.д</a:t>
            </a:r>
            <a:r>
              <a:rPr lang="ru-RU" sz="2400" dirty="0" smtClean="0"/>
              <a:t> и автомобильным транспортом потребителю.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3756" y="3604960"/>
            <a:ext cx="2247900" cy="1494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9" y="3604960"/>
            <a:ext cx="2232247" cy="1494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2495" y="5099549"/>
            <a:ext cx="2230422" cy="1425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099548"/>
            <a:ext cx="2256639" cy="1425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3497" y="3604961"/>
            <a:ext cx="2240259" cy="149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8740" y="5104419"/>
            <a:ext cx="2237116" cy="142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645165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476672"/>
            <a:ext cx="71287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Торговая марка </a:t>
            </a:r>
            <a:r>
              <a:rPr lang="ru-RU" sz="2400" dirty="0" smtClean="0"/>
              <a:t>АО </a:t>
            </a:r>
            <a:r>
              <a:rPr lang="ru-RU" sz="2400" dirty="0" smtClean="0"/>
              <a:t>«КАТА» хорошо известна на внешнем рынке (Япония, Корея, Китай, Бельгия, Египет, Узбекистан), т.к. основной его продукцией являются  пиломатериалы экспортного качества, произведенного из ангарской сосны, лиственницы, ели и кедра.</a:t>
            </a:r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09755"/>
            <a:ext cx="4104456" cy="3362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09752"/>
            <a:ext cx="4104455" cy="3362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418738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4785" y="476672"/>
            <a:ext cx="78488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ЗАО «КАТА»  является арендатором участков лесного фонда в границах Территориального управления Агентства лесного хозяйства Иркутской области «Северное лесничество» </a:t>
            </a:r>
            <a:r>
              <a:rPr lang="ru-RU" sz="2400" dirty="0" err="1" smtClean="0"/>
              <a:t>Зелиндинско-Катинского</a:t>
            </a:r>
            <a:r>
              <a:rPr lang="ru-RU" sz="2400" dirty="0" smtClean="0"/>
              <a:t> участкового лесничества.</a:t>
            </a:r>
            <a:endParaRPr lang="ru-RU" sz="2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428868"/>
            <a:ext cx="3286148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2428868"/>
            <a:ext cx="4214842" cy="2073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4572008"/>
            <a:ext cx="421484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5423645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80648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Для ведения производственно-хозяйственной деятельности предприятие имеет.</a:t>
            </a:r>
          </a:p>
          <a:p>
            <a:r>
              <a:rPr lang="ru-RU" sz="2400" dirty="0" smtClean="0"/>
              <a:t>1. Арендованная лесосырьевая база, в Усть-Илимском районе Иркутской области. </a:t>
            </a:r>
          </a:p>
          <a:p>
            <a:r>
              <a:rPr lang="ru-RU" sz="2400" dirty="0" smtClean="0"/>
              <a:t>Общей площадью 319 тыс. га. с общим годовым отпуском 7</a:t>
            </a:r>
            <a:r>
              <a:rPr lang="en-US" sz="2400" dirty="0" smtClean="0"/>
              <a:t>15</a:t>
            </a:r>
            <a:r>
              <a:rPr lang="ru-RU" sz="2400" dirty="0" smtClean="0"/>
              <a:t> </a:t>
            </a:r>
            <a:r>
              <a:rPr lang="ru-RU" sz="2400" dirty="0" err="1" smtClean="0"/>
              <a:t>тыс</a:t>
            </a:r>
            <a:r>
              <a:rPr lang="ru-RU" sz="2400" dirty="0" smtClean="0"/>
              <a:t> м3, хвойное хозяйство 630 тыс. м3 из них 75% сосна.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068960"/>
            <a:ext cx="5616624" cy="33761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693882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76672"/>
            <a:ext cx="77048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2.</a:t>
            </a:r>
            <a:r>
              <a:rPr lang="ru-RU" sz="2400" dirty="0"/>
              <a:t> </a:t>
            </a:r>
            <a:r>
              <a:rPr lang="ru-RU" sz="2400" dirty="0" smtClean="0"/>
              <a:t>Лесозаготовительный участок мощностью заготовки и погрузки древесины 630 тыс. м3 в год :</a:t>
            </a:r>
          </a:p>
          <a:p>
            <a:r>
              <a:rPr lang="ru-RU" sz="2400" dirty="0" smtClean="0"/>
              <a:t>-	13 единиц лесной техники Джон-</a:t>
            </a:r>
            <a:r>
              <a:rPr lang="ru-RU" sz="2400" dirty="0" err="1" smtClean="0"/>
              <a:t>Дир</a:t>
            </a:r>
            <a:r>
              <a:rPr lang="ru-RU" sz="2400" dirty="0" smtClean="0"/>
              <a:t> (валочные машины, </a:t>
            </a:r>
            <a:r>
              <a:rPr lang="ru-RU" sz="2400" dirty="0" err="1" smtClean="0"/>
              <a:t>скидера</a:t>
            </a:r>
            <a:r>
              <a:rPr lang="ru-RU" sz="2400" dirty="0" smtClean="0"/>
              <a:t>, процессоры и лесопогрузчики).</a:t>
            </a:r>
          </a:p>
          <a:p>
            <a:r>
              <a:rPr lang="ru-RU" sz="2400" dirty="0" smtClean="0"/>
              <a:t>-	5 бульдозеров (</a:t>
            </a:r>
            <a:r>
              <a:rPr lang="ru-RU" sz="2400" dirty="0" err="1" smtClean="0"/>
              <a:t>Camatsu</a:t>
            </a:r>
            <a:r>
              <a:rPr lang="ru-RU" sz="2400" dirty="0" smtClean="0"/>
              <a:t>, </a:t>
            </a:r>
            <a:r>
              <a:rPr lang="ru-RU" sz="2400" dirty="0" err="1" smtClean="0"/>
              <a:t>Cat</a:t>
            </a:r>
            <a:r>
              <a:rPr lang="ru-RU" sz="2400" dirty="0" smtClean="0"/>
              <a:t>)</a:t>
            </a:r>
          </a:p>
          <a:p>
            <a:r>
              <a:rPr lang="ru-RU" sz="2400" dirty="0" smtClean="0"/>
              <a:t>-	Более 30 единиц различной Российской техники.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3786190"/>
            <a:ext cx="342902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786191"/>
            <a:ext cx="3429024" cy="2428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3815060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620688"/>
            <a:ext cx="77048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3. Дорожный участок (собственная лесовозная дорога круглогодичного действия протяженностью 78 км)</a:t>
            </a:r>
          </a:p>
          <a:p>
            <a:r>
              <a:rPr lang="ru-RU" sz="2400" dirty="0" smtClean="0"/>
              <a:t>-  Экскаваторы </a:t>
            </a:r>
            <a:r>
              <a:rPr lang="ru-RU" sz="2400" dirty="0" err="1" smtClean="0"/>
              <a:t>Cat</a:t>
            </a:r>
            <a:r>
              <a:rPr lang="ru-RU" sz="2400" dirty="0" smtClean="0"/>
              <a:t> 320С </a:t>
            </a:r>
          </a:p>
          <a:p>
            <a:r>
              <a:rPr lang="ru-RU" sz="2400" dirty="0" smtClean="0"/>
              <a:t>-  Автогрейдер </a:t>
            </a:r>
            <a:r>
              <a:rPr lang="ru-RU" sz="2400" dirty="0" err="1" smtClean="0"/>
              <a:t>Cat</a:t>
            </a:r>
            <a:endParaRPr lang="ru-RU" sz="2400" dirty="0" smtClean="0"/>
          </a:p>
          <a:p>
            <a:r>
              <a:rPr lang="ru-RU" sz="2400" dirty="0" smtClean="0"/>
              <a:t>-  Самосвалы </a:t>
            </a:r>
            <a:r>
              <a:rPr lang="ru-RU" sz="2400" dirty="0" err="1" smtClean="0"/>
              <a:t>Scania</a:t>
            </a:r>
            <a:r>
              <a:rPr lang="ru-RU" sz="2400" dirty="0" smtClean="0"/>
              <a:t> P380</a:t>
            </a: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857496"/>
            <a:ext cx="3321867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071810"/>
            <a:ext cx="3321867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4786322"/>
            <a:ext cx="2928958" cy="195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2823520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48680"/>
            <a:ext cx="82809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4</a:t>
            </a:r>
            <a:r>
              <a:rPr lang="ru-RU" sz="2400" dirty="0" smtClean="0"/>
              <a:t>. Ремонтно-транспортный цех</a:t>
            </a:r>
          </a:p>
          <a:p>
            <a:r>
              <a:rPr lang="ru-RU" sz="2400" dirty="0" smtClean="0"/>
              <a:t>	- 20 единиц лесовозов </a:t>
            </a:r>
            <a:r>
              <a:rPr lang="ru-RU" sz="2400" dirty="0" err="1" smtClean="0"/>
              <a:t>Scania</a:t>
            </a:r>
            <a:endParaRPr lang="ru-RU" sz="2400" dirty="0" smtClean="0"/>
          </a:p>
          <a:p>
            <a:r>
              <a:rPr lang="ru-RU" sz="2400" dirty="0" smtClean="0"/>
              <a:t>	- 50 единиц лесовозов КАМАЗ</a:t>
            </a:r>
          </a:p>
          <a:p>
            <a:r>
              <a:rPr lang="ru-RU" sz="2400" dirty="0" smtClean="0"/>
              <a:t>            - более 50 единиц технологического транспорта.</a:t>
            </a:r>
          </a:p>
          <a:p>
            <a:endParaRPr lang="ru-RU" sz="2400" dirty="0" smtClean="0"/>
          </a:p>
          <a:p>
            <a:r>
              <a:rPr lang="ru-RU" sz="2400" dirty="0" smtClean="0"/>
              <a:t>Ремонтно-транспортный цех своими силами производит все виды работ по техническому обслуживанию и ремонту лесозаготовительной, дорожной, автомобильной и прочей техники предприятия.</a:t>
            </a:r>
            <a:endParaRPr lang="ru-RU" sz="2400" dirty="0"/>
          </a:p>
        </p:txBody>
      </p:sp>
      <p:pic>
        <p:nvPicPr>
          <p:cNvPr id="7170" name="Picture 2" descr="M:\сайт\ф\!!!t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000504"/>
            <a:ext cx="3643338" cy="2571768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4000504"/>
            <a:ext cx="3643338" cy="2538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902413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4865</TotalTime>
  <Words>627</Words>
  <Application>Microsoft Office PowerPoint</Application>
  <PresentationFormat>Экран (4:3)</PresentationFormat>
  <Paragraphs>80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Воздушный поток</vt:lpstr>
      <vt:lpstr>АКЦИОНЕРНОЕ ОБЩЕСТВО «КАТА»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Shadow</cp:lastModifiedBy>
  <cp:revision>53</cp:revision>
  <dcterms:created xsi:type="dcterms:W3CDTF">2012-06-04T00:07:23Z</dcterms:created>
  <dcterms:modified xsi:type="dcterms:W3CDTF">2022-07-21T07:52:49Z</dcterms:modified>
</cp:coreProperties>
</file>